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7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2" r:id="rId2"/>
    <p:sldId id="273" r:id="rId3"/>
    <p:sldId id="324" r:id="rId4"/>
    <p:sldId id="30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1" r:id="rId15"/>
    <p:sldId id="362" r:id="rId16"/>
    <p:sldId id="364" r:id="rId17"/>
    <p:sldId id="366" r:id="rId18"/>
    <p:sldId id="367" r:id="rId19"/>
    <p:sldId id="368" r:id="rId20"/>
    <p:sldId id="372" r:id="rId21"/>
    <p:sldId id="369" r:id="rId22"/>
    <p:sldId id="370" r:id="rId23"/>
    <p:sldId id="371" r:id="rId24"/>
    <p:sldId id="375" r:id="rId25"/>
    <p:sldId id="374" r:id="rId26"/>
    <p:sldId id="376" r:id="rId27"/>
    <p:sldId id="345" r:id="rId28"/>
    <p:sldId id="380" r:id="rId29"/>
    <p:sldId id="382" r:id="rId30"/>
    <p:sldId id="383" r:id="rId31"/>
    <p:sldId id="384" r:id="rId32"/>
    <p:sldId id="385" r:id="rId33"/>
    <p:sldId id="386" r:id="rId34"/>
    <p:sldId id="394" r:id="rId35"/>
    <p:sldId id="388" r:id="rId36"/>
    <p:sldId id="389" r:id="rId37"/>
    <p:sldId id="390" r:id="rId38"/>
    <p:sldId id="391" r:id="rId39"/>
    <p:sldId id="392" r:id="rId40"/>
    <p:sldId id="393" r:id="rId41"/>
    <p:sldId id="350" r:id="rId4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10" autoAdjust="0"/>
  </p:normalViewPr>
  <p:slideViewPr>
    <p:cSldViewPr snapToGrid="0" snapToObjects="1">
      <p:cViewPr varScale="1">
        <p:scale>
          <a:sx n="124" d="100"/>
          <a:sy n="124" d="100"/>
        </p:scale>
        <p:origin x="-5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26.emf"/><Relationship Id="rId10" Type="http://schemas.openxmlformats.org/officeDocument/2006/relationships/image" Target="../media/image27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image" Target="../media/image29.png"/><Relationship Id="rId2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2.emf"/><Relationship Id="rId5" Type="http://schemas.openxmlformats.org/officeDocument/2006/relationships/image" Target="../media/image31.emf"/><Relationship Id="rId6" Type="http://schemas.openxmlformats.org/officeDocument/2006/relationships/image" Target="../media/image39.emf"/><Relationship Id="rId1" Type="http://schemas.openxmlformats.org/officeDocument/2006/relationships/image" Target="../media/image29.png"/><Relationship Id="rId2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oleObject" Target="../embeddings/oleObject9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emf"/><Relationship Id="rId20" Type="http://schemas.openxmlformats.org/officeDocument/2006/relationships/oleObject" Target="../embeddings/oleObject21.bin"/><Relationship Id="rId21" Type="http://schemas.openxmlformats.org/officeDocument/2006/relationships/image" Target="../media/image25.emf"/><Relationship Id="rId22" Type="http://schemas.openxmlformats.org/officeDocument/2006/relationships/oleObject" Target="../embeddings/oleObject22.bin"/><Relationship Id="rId23" Type="http://schemas.openxmlformats.org/officeDocument/2006/relationships/image" Target="../media/image26.emf"/><Relationship Id="rId24" Type="http://schemas.openxmlformats.org/officeDocument/2006/relationships/oleObject" Target="../embeddings/oleObject23.bin"/><Relationship Id="rId25" Type="http://schemas.openxmlformats.org/officeDocument/2006/relationships/image" Target="../media/image27.e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21.e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22.e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23.emf"/><Relationship Id="rId16" Type="http://schemas.openxmlformats.org/officeDocument/2006/relationships/oleObject" Target="../embeddings/oleObject18.bin"/><Relationship Id="rId17" Type="http://schemas.openxmlformats.org/officeDocument/2006/relationships/oleObject" Target="../embeddings/oleObject19.bin"/><Relationship Id="rId18" Type="http://schemas.openxmlformats.org/officeDocument/2006/relationships/oleObject" Target="../embeddings/oleObject20.bin"/><Relationship Id="rId19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32.emf"/><Relationship Id="rId13" Type="http://schemas.openxmlformats.org/officeDocument/2006/relationships/oleObject" Target="../embeddings/oleObject26.bin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33.e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29.png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30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32.emf"/><Relationship Id="rId14" Type="http://schemas.openxmlformats.org/officeDocument/2006/relationships/oleObject" Target="../embeddings/oleObject31.bin"/><Relationship Id="rId15" Type="http://schemas.openxmlformats.org/officeDocument/2006/relationships/image" Target="../media/image31.emf"/><Relationship Id="rId16" Type="http://schemas.openxmlformats.org/officeDocument/2006/relationships/oleObject" Target="../embeddings/oleObject32.bin"/><Relationship Id="rId17" Type="http://schemas.openxmlformats.org/officeDocument/2006/relationships/image" Target="../media/image39.emf"/><Relationship Id="rId18" Type="http://schemas.openxmlformats.org/officeDocument/2006/relationships/oleObject" Target="../embeddings/oleObject33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29.png"/><Relationship Id="rId8" Type="http://schemas.openxmlformats.org/officeDocument/2006/relationships/package" Target="../embeddings/Microsoft_Word_Document4.docx"/><Relationship Id="rId9" Type="http://schemas.openxmlformats.org/officeDocument/2006/relationships/image" Target="../media/image37.emf"/><Relationship Id="rId10" Type="http://schemas.openxmlformats.org/officeDocument/2006/relationships/oleObject" Target="../embeddings/oleObject2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oleObject" Target="../embeddings/oleObject34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35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36.bin"/><Relationship Id="rId11" Type="http://schemas.openxmlformats.org/officeDocument/2006/relationships/image" Target="../media/image4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8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57276" y="1298425"/>
            <a:ext cx="6132699" cy="849463"/>
          </a:xfrm>
        </p:spPr>
        <p:txBody>
          <a:bodyPr/>
          <a:lstStyle/>
          <a:p>
            <a:r>
              <a:rPr lang="en-US" b="0" dirty="0" smtClean="0"/>
              <a:t>Reduced Order and Ensemble Modeling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 smtClean="0"/>
              <a:t>RAVEN </a:t>
            </a:r>
            <a:r>
              <a:rPr lang="en-US" b="0" dirty="0" smtClean="0"/>
              <a:t>Workshop</a:t>
            </a:r>
          </a:p>
          <a:p>
            <a:endParaRPr lang="en-US" b="0" dirty="0"/>
          </a:p>
          <a:p>
            <a:endParaRPr lang="en-US" b="0" dirty="0" smtClean="0"/>
          </a:p>
          <a:p>
            <a:endParaRPr lang="en-US" b="0" dirty="0"/>
          </a:p>
          <a:p>
            <a:r>
              <a:rPr lang="en-US" b="0" dirty="0" smtClean="0"/>
              <a:t>Presenter: Andrea Alfonsi</a:t>
            </a:r>
            <a:endParaRPr lang="en-US" b="0" dirty="0" smtClean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44389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PHYSOR 2016 – May 1</a:t>
            </a:r>
            <a:r>
              <a:rPr lang="en-US" sz="1600" baseline="30000" dirty="0" smtClean="0">
                <a:latin typeface="Arial" charset="0"/>
              </a:rPr>
              <a:t>st</a:t>
            </a:r>
            <a:r>
              <a:rPr lang="en-US" sz="1600" dirty="0" smtClean="0">
                <a:latin typeface="Arial" charset="0"/>
              </a:rPr>
              <a:t> 2016, Sun Valley (ID)</a:t>
            </a:r>
            <a:endParaRPr lang="en-US" sz="1600" dirty="0">
              <a:latin typeface="Arial" charset="0"/>
            </a:endParaRP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 Available 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1" indent="-230188">
              <a:spcBef>
                <a:spcPct val="40000"/>
              </a:spcBef>
              <a:buFontTx/>
              <a:buChar char="•"/>
            </a:pPr>
            <a:r>
              <a:rPr lang="en-US" dirty="0" smtClean="0"/>
              <a:t>External libraries: </a:t>
            </a:r>
            <a:r>
              <a:rPr lang="en-US" dirty="0" err="1" smtClean="0">
                <a:solidFill>
                  <a:srgbClr val="3366FF"/>
                </a:solidFill>
              </a:rPr>
              <a:t>Scikit</a:t>
            </a:r>
            <a:r>
              <a:rPr lang="en-US" dirty="0">
                <a:solidFill>
                  <a:srgbClr val="3366FF"/>
                </a:solidFill>
              </a:rPr>
              <a:t>-learn (http://</a:t>
            </a:r>
            <a:r>
              <a:rPr lang="en-US" dirty="0" err="1">
                <a:solidFill>
                  <a:srgbClr val="3366FF"/>
                </a:solidFill>
              </a:rPr>
              <a:t>scikit-</a:t>
            </a:r>
            <a:r>
              <a:rPr lang="en-US" dirty="0" err="1" smtClean="0">
                <a:solidFill>
                  <a:srgbClr val="3366FF"/>
                </a:solidFill>
              </a:rPr>
              <a:t>learn.org</a:t>
            </a:r>
            <a:r>
              <a:rPr lang="en-US" dirty="0" smtClean="0">
                <a:solidFill>
                  <a:srgbClr val="3366FF"/>
                </a:solidFill>
              </a:rPr>
              <a:t>)</a:t>
            </a:r>
          </a:p>
          <a:p>
            <a:pPr lvl="1"/>
            <a:r>
              <a:rPr lang="en-US" dirty="0"/>
              <a:t>Open source machine learning library for </a:t>
            </a:r>
            <a:r>
              <a:rPr lang="en-US" dirty="0" smtClean="0">
                <a:latin typeface="Courier"/>
                <a:cs typeface="Courier"/>
              </a:rPr>
              <a:t>Python 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/>
              <a:t>Library for </a:t>
            </a:r>
            <a:r>
              <a:rPr lang="en-US" dirty="0">
                <a:solidFill>
                  <a:srgbClr val="3366FF"/>
                </a:solidFill>
              </a:rPr>
              <a:t>data mining </a:t>
            </a:r>
            <a:r>
              <a:rPr lang="en-US" dirty="0"/>
              <a:t>and </a:t>
            </a:r>
            <a:r>
              <a:rPr lang="en-US" dirty="0">
                <a:solidFill>
                  <a:srgbClr val="3366FF"/>
                </a:solidFill>
              </a:rPr>
              <a:t>data analysis</a:t>
            </a:r>
          </a:p>
          <a:p>
            <a:pPr lvl="1"/>
            <a:r>
              <a:rPr lang="en-US" dirty="0"/>
              <a:t>Built on </a:t>
            </a:r>
            <a:r>
              <a:rPr lang="en-US" dirty="0" err="1">
                <a:latin typeface="Courier"/>
                <a:cs typeface="Courier"/>
              </a:rPr>
              <a:t>NumPy</a:t>
            </a:r>
            <a:r>
              <a:rPr lang="en-US" dirty="0"/>
              <a:t> and </a:t>
            </a:r>
            <a:r>
              <a:rPr lang="en-US" dirty="0" err="1" smtClean="0">
                <a:latin typeface="Courier"/>
                <a:cs typeface="Courier"/>
              </a:rPr>
              <a:t>SciPy</a:t>
            </a:r>
            <a:endParaRPr lang="en-US" dirty="0" smtClean="0">
              <a:solidFill>
                <a:srgbClr val="3366FF"/>
              </a:solidFill>
              <a:latin typeface="Courier"/>
              <a:cs typeface="Courier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Internally </a:t>
            </a:r>
            <a:r>
              <a:rPr lang="en-US" dirty="0" smtClean="0">
                <a:latin typeface="Courier"/>
                <a:cs typeface="Courier"/>
              </a:rPr>
              <a:t>C++ </a:t>
            </a:r>
            <a:r>
              <a:rPr lang="en-US" dirty="0" smtClean="0"/>
              <a:t>developed libraries: </a:t>
            </a:r>
            <a:r>
              <a:rPr lang="en-US" dirty="0" smtClean="0">
                <a:solidFill>
                  <a:srgbClr val="3366FF"/>
                </a:solidFill>
              </a:rPr>
              <a:t>CROW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Generalized Polynomial </a:t>
            </a:r>
            <a:r>
              <a:rPr lang="en-US" dirty="0" smtClean="0">
                <a:solidFill>
                  <a:srgbClr val="3366FF"/>
                </a:solidFill>
              </a:rPr>
              <a:t>Chaos </a:t>
            </a:r>
            <a:r>
              <a:rPr lang="en-US" dirty="0" smtClean="0"/>
              <a:t>(subject of a later presentation)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Multi-dimensional interpolators</a:t>
            </a:r>
          </a:p>
          <a:p>
            <a:pPr lvl="2"/>
            <a:r>
              <a:rPr lang="en-US" dirty="0" smtClean="0"/>
              <a:t>ND Spline</a:t>
            </a:r>
          </a:p>
          <a:p>
            <a:pPr lvl="2"/>
            <a:r>
              <a:rPr lang="en-US" dirty="0" smtClean="0"/>
              <a:t>ND Inverse-Weight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Available: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Classification</a:t>
            </a:r>
            <a:r>
              <a:rPr lang="en-US" dirty="0" smtClean="0"/>
              <a:t>: </a:t>
            </a:r>
            <a:r>
              <a:rPr lang="en-US" dirty="0"/>
              <a:t>i</a:t>
            </a:r>
            <a:r>
              <a:rPr lang="en-US" dirty="0" smtClean="0"/>
              <a:t>dentifying </a:t>
            </a:r>
            <a:r>
              <a:rPr lang="en-US" dirty="0"/>
              <a:t>to which category an object belongs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Regression</a:t>
            </a:r>
            <a:r>
              <a:rPr lang="en-US" dirty="0" smtClean="0"/>
              <a:t>: </a:t>
            </a:r>
            <a:r>
              <a:rPr lang="en-US" dirty="0"/>
              <a:t>p</a:t>
            </a:r>
            <a:r>
              <a:rPr lang="en-US" dirty="0" smtClean="0"/>
              <a:t>redicting </a:t>
            </a:r>
            <a:r>
              <a:rPr lang="en-US" dirty="0"/>
              <a:t>a continuous-valued attribute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clustering</a:t>
            </a:r>
            <a:r>
              <a:rPr lang="en-US" dirty="0" smtClean="0"/>
              <a:t>: grouping similar </a:t>
            </a:r>
            <a:r>
              <a:rPr lang="en-US" dirty="0"/>
              <a:t>objects into </a:t>
            </a:r>
            <a:r>
              <a:rPr lang="en-US" dirty="0" smtClean="0"/>
              <a:t>sets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Dimensionality reduction</a:t>
            </a:r>
            <a:r>
              <a:rPr lang="en-US" dirty="0" smtClean="0"/>
              <a:t>: </a:t>
            </a:r>
            <a:r>
              <a:rPr lang="en-US" dirty="0"/>
              <a:t>r</a:t>
            </a:r>
            <a:r>
              <a:rPr lang="en-US" dirty="0" smtClean="0"/>
              <a:t>educing </a:t>
            </a:r>
            <a:r>
              <a:rPr lang="en-US" dirty="0"/>
              <a:t>the number of random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pre-processing</a:t>
            </a:r>
            <a:r>
              <a:rPr lang="en-US" dirty="0" smtClean="0"/>
              <a:t>: </a:t>
            </a:r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extraction and </a:t>
            </a:r>
            <a:r>
              <a:rPr lang="en-US" dirty="0" smtClean="0"/>
              <a:t>normalization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Multi-Class classifiers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Neighbors classifiers</a:t>
            </a:r>
          </a:p>
          <a:p>
            <a:pPr lvl="1"/>
            <a:r>
              <a:rPr lang="en-US" dirty="0"/>
              <a:t>Tree classifiers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1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783170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Classification</a:t>
            </a:r>
          </a:p>
          <a:p>
            <a:pPr lvl="1"/>
            <a:r>
              <a:rPr lang="en-US" dirty="0" smtClean="0"/>
              <a:t>Starting point: set of data points with labels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[features, class]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/>
            <a:endParaRPr lang="en-US" sz="1000" dirty="0" smtClean="0"/>
          </a:p>
          <a:p>
            <a:pPr lvl="1"/>
            <a:r>
              <a:rPr lang="en-US" dirty="0" smtClean="0"/>
              <a:t>Objective: identify which class a new point [features] belong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Clustering</a:t>
            </a:r>
          </a:p>
          <a:p>
            <a:pPr lvl="1"/>
            <a:r>
              <a:rPr lang="en-US" dirty="0"/>
              <a:t>Starting point: set of data points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	[</a:t>
            </a:r>
            <a:r>
              <a:rPr lang="en-US" dirty="0" smtClean="0"/>
              <a:t>features]</a:t>
            </a:r>
            <a:r>
              <a:rPr lang="en-US" baseline="-25000" dirty="0" smtClean="0"/>
              <a:t>I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000" baseline="-25000" dirty="0"/>
          </a:p>
          <a:p>
            <a:pPr lvl="1"/>
            <a:r>
              <a:rPr lang="en-US" dirty="0"/>
              <a:t>Objective: </a:t>
            </a:r>
            <a:r>
              <a:rPr lang="en-US" dirty="0" smtClean="0"/>
              <a:t>group data points based on a specific distance metrics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00800" y="1524000"/>
            <a:ext cx="914400" cy="1143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077200" y="1447800"/>
            <a:ext cx="609600" cy="685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/>
          <p:cNvSpPr/>
          <p:nvPr/>
        </p:nvSpPr>
        <p:spPr>
          <a:xfrm>
            <a:off x="8077200" y="2286000"/>
            <a:ext cx="609600" cy="685800"/>
          </a:xfrm>
          <a:prstGeom prst="ellipse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705600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9400" y="22860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0400" y="1981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8000" y="23622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77000" y="182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532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10400" y="1752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22979" y="192629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139"/>
          <p:cNvCxnSpPr>
            <a:cxnSpLocks noChangeShapeType="1"/>
          </p:cNvCxnSpPr>
          <p:nvPr/>
        </p:nvCxnSpPr>
        <p:spPr bwMode="auto">
          <a:xfrm flipV="1">
            <a:off x="6190509" y="3549126"/>
            <a:ext cx="0" cy="213870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Straight Arrow Connector 139"/>
          <p:cNvCxnSpPr>
            <a:cxnSpLocks noChangeShapeType="1"/>
          </p:cNvCxnSpPr>
          <p:nvPr/>
        </p:nvCxnSpPr>
        <p:spPr bwMode="auto">
          <a:xfrm>
            <a:off x="6190509" y="5687040"/>
            <a:ext cx="2200185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42" name="Group 85"/>
          <p:cNvGrpSpPr/>
          <p:nvPr/>
        </p:nvGrpSpPr>
        <p:grpSpPr>
          <a:xfrm>
            <a:off x="7323894" y="3782040"/>
            <a:ext cx="685800" cy="609600"/>
            <a:chOff x="7247782" y="2054423"/>
            <a:chExt cx="685800" cy="609600"/>
          </a:xfrm>
        </p:grpSpPr>
        <p:sp>
          <p:nvSpPr>
            <p:cNvPr id="43" name="Oval 42"/>
            <p:cNvSpPr/>
            <p:nvPr/>
          </p:nvSpPr>
          <p:spPr>
            <a:xfrm>
              <a:off x="72477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3239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239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2477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8573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628782" y="21306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6287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4763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4001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5525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763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7811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7049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0" name="Group 86"/>
          <p:cNvGrpSpPr/>
          <p:nvPr/>
        </p:nvGrpSpPr>
        <p:grpSpPr>
          <a:xfrm>
            <a:off x="6333294" y="4772641"/>
            <a:ext cx="838200" cy="685800"/>
            <a:chOff x="6257182" y="3045024"/>
            <a:chExt cx="838200" cy="685800"/>
          </a:xfrm>
        </p:grpSpPr>
        <p:sp>
          <p:nvSpPr>
            <p:cNvPr id="61" name="Oval 60"/>
            <p:cNvSpPr/>
            <p:nvPr/>
          </p:nvSpPr>
          <p:spPr>
            <a:xfrm>
              <a:off x="62571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4857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4857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409582" y="3121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0191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790582" y="3197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7905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6381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5619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7143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561982" y="3045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866782" y="3426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942982" y="3578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18386" y="340687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9" name="Group 93"/>
          <p:cNvGrpSpPr/>
          <p:nvPr/>
        </p:nvGrpSpPr>
        <p:grpSpPr>
          <a:xfrm>
            <a:off x="6303176" y="3406870"/>
            <a:ext cx="2642342" cy="2209241"/>
            <a:chOff x="6227064" y="1676400"/>
            <a:chExt cx="2642342" cy="2209241"/>
          </a:xfrm>
        </p:grpSpPr>
        <p:grpSp>
          <p:nvGrpSpPr>
            <p:cNvPr id="80" name="Group 90"/>
            <p:cNvGrpSpPr/>
            <p:nvPr/>
          </p:nvGrpSpPr>
          <p:grpSpPr>
            <a:xfrm>
              <a:off x="6227064" y="1908048"/>
              <a:ext cx="1752600" cy="1977593"/>
              <a:chOff x="3200400" y="3505200"/>
              <a:chExt cx="1752600" cy="1977593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200400" y="4568393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038600" y="3505200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457700" y="3927021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22222" y="4953000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rot="5400000"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581400" y="4982308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3581400" y="49911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7772399" y="1676400"/>
              <a:ext cx="1097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6599" y="3124200"/>
              <a:ext cx="10918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8390694" y="553315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9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859E-6 -3.98333E-6 L 0.20024 -0.0778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3" y="-38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8333 -0.055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28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75 -0.077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0" y="-39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6725E-6 L 0.16667 -0.0666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-33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0315E-7 L 0.15833 0.1110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6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46994E-6 L 0.15833 0.0999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0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77521E-8 L 0.15 0.0999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50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0481E-7 L 0.2 0.144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943 -0.0542 " pathEditMode="relative" ptsTypes="AA">
                                      <p:cBhvr>
                                        <p:cTn id="6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9" grpId="0" animBg="1"/>
      <p:bldP spid="39" grpId="1" animBg="1"/>
      <p:bldP spid="78" grpId="0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259071" cy="4524375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Starting point: set of data </a:t>
            </a:r>
            <a:r>
              <a:rPr lang="en-US" dirty="0" smtClean="0"/>
              <a:t>points</a:t>
            </a:r>
            <a:endParaRPr lang="en-US" dirty="0"/>
          </a:p>
          <a:p>
            <a:pPr marL="0" lvl="1" indent="0" algn="ctr">
              <a:buNone/>
            </a:pPr>
            <a:r>
              <a:rPr lang="en-US" dirty="0" smtClean="0"/>
              <a:t>[</a:t>
            </a:r>
            <a:r>
              <a:rPr lang="en-US" dirty="0"/>
              <a:t>features</a:t>
            </a:r>
            <a:r>
              <a:rPr lang="en-US" dirty="0" smtClean="0"/>
              <a:t>]</a:t>
            </a:r>
            <a:r>
              <a:rPr lang="en-US" baseline="-25000" dirty="0"/>
              <a:t>i</a:t>
            </a:r>
            <a:endParaRPr lang="en-US" baseline="-250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Cardinality reduction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identify the most relevant features that keep data points unique</a:t>
            </a:r>
          </a:p>
          <a:p>
            <a:pPr lvl="1"/>
            <a:r>
              <a:rPr lang="en-US" dirty="0" smtClean="0"/>
              <a:t>Outcome: Location of the points on the reduced space (e.g., line)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Regression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estimate the </a:t>
            </a:r>
            <a:r>
              <a:rPr lang="en-US" dirty="0"/>
              <a:t>relationships among </a:t>
            </a:r>
            <a:r>
              <a:rPr lang="en-US" dirty="0" smtClean="0"/>
              <a:t>variables via a statistical process</a:t>
            </a:r>
          </a:p>
          <a:p>
            <a:pPr lvl="1"/>
            <a:r>
              <a:rPr lang="en-US" dirty="0" smtClean="0"/>
              <a:t>Outcome: coefficients of the reduced space (e.g., </a:t>
            </a:r>
            <a:r>
              <a:rPr lang="en-US" i="1" dirty="0" smtClean="0"/>
              <a:t>m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dirty="0" smtClean="0"/>
              <a:t> for linear interpolator                   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37847" y="4374603"/>
            <a:ext cx="3306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Source: </a:t>
            </a:r>
            <a:r>
              <a:rPr lang="en-US" sz="1400" dirty="0" err="1" smtClean="0">
                <a:latin typeface="+mn-lt"/>
              </a:rPr>
              <a:t>scikit</a:t>
            </a:r>
            <a:r>
              <a:rPr lang="en-US" sz="1400" dirty="0" err="1">
                <a:latin typeface="+mn-lt"/>
              </a:rPr>
              <a:t>-learn.org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847" y="1905069"/>
            <a:ext cx="3306153" cy="247961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555846"/>
              </p:ext>
            </p:extLst>
          </p:nvPr>
        </p:nvGraphicFramePr>
        <p:xfrm>
          <a:off x="2463813" y="5962815"/>
          <a:ext cx="1336161" cy="34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Equation" r:id="rId6" imgW="647700" imgH="165100" progId="Equation.DSMT4">
                  <p:embed/>
                </p:oleObj>
              </mc:Choice>
              <mc:Fallback>
                <p:oleObj name="Equation" r:id="rId6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3813" y="5962815"/>
                        <a:ext cx="1336161" cy="34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49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CROW</a:t>
            </a:r>
            <a:r>
              <a:rPr lang="en-US" dirty="0" smtClean="0"/>
              <a:t>: Internally developed </a:t>
            </a:r>
            <a:r>
              <a:rPr lang="en-US" dirty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++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Interpolation on any dimension</a:t>
            </a:r>
          </a:p>
          <a:p>
            <a:r>
              <a:rPr lang="en-US" dirty="0" smtClean="0"/>
              <a:t>Response surface is created as an </a:t>
            </a:r>
            <a:r>
              <a:rPr lang="en-US" dirty="0" smtClean="0">
                <a:solidFill>
                  <a:srgbClr val="3366FF"/>
                </a:solidFill>
              </a:rPr>
              <a:t>interpolation function </a:t>
            </a:r>
            <a:r>
              <a:rPr lang="en-US" dirty="0" smtClean="0"/>
              <a:t>given a set of data points defined on:</a:t>
            </a:r>
          </a:p>
          <a:p>
            <a:pPr lvl="1"/>
            <a:r>
              <a:rPr lang="en-US" dirty="0" smtClean="0"/>
              <a:t>Sparse grid</a:t>
            </a:r>
          </a:p>
          <a:p>
            <a:pPr lvl="1"/>
            <a:r>
              <a:rPr lang="en-US" dirty="0" smtClean="0"/>
              <a:t>Cartesian grid</a:t>
            </a:r>
          </a:p>
          <a:p>
            <a:r>
              <a:rPr lang="en-US" dirty="0" smtClean="0"/>
              <a:t>Extension of the known 1-D interpolation schemes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classes of algorithms</a:t>
            </a: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3366FF"/>
                </a:solidFill>
              </a:rPr>
              <a:t>Inverse-Weight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No interpolation kernel is defined</a:t>
            </a:r>
          </a:p>
          <a:p>
            <a:pPr lvl="2"/>
            <a:r>
              <a:rPr lang="en-US" dirty="0" smtClean="0"/>
              <a:t>Defined </a:t>
            </a:r>
            <a:r>
              <a:rPr lang="en-US" dirty="0"/>
              <a:t>on sparse </a:t>
            </a:r>
            <a:r>
              <a:rPr lang="en-US" dirty="0" smtClean="0"/>
              <a:t>grid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>
                <a:solidFill>
                  <a:srgbClr val="3366FF"/>
                </a:solidFill>
              </a:rPr>
              <a:t>Multi</a:t>
            </a:r>
            <a:r>
              <a:rPr lang="en-US" dirty="0" smtClean="0">
                <a:solidFill>
                  <a:srgbClr val="3366FF"/>
                </a:solidFill>
              </a:rPr>
              <a:t>-Dimensional Spline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Defined on cartesian </a:t>
            </a:r>
            <a:r>
              <a:rPr lang="en-US" dirty="0" smtClean="0"/>
              <a:t>grid</a:t>
            </a:r>
          </a:p>
          <a:p>
            <a:pPr lvl="2"/>
            <a:r>
              <a:rPr lang="en-US" dirty="0" smtClean="0"/>
              <a:t>Based on multi-dimensional spline kernel</a:t>
            </a:r>
          </a:p>
          <a:p>
            <a:pPr lvl="2"/>
            <a:r>
              <a:rPr lang="en-US" dirty="0" smtClean="0"/>
              <a:t>Continuity of the derivative is preserved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726843"/>
              </p:ext>
            </p:extLst>
          </p:nvPr>
        </p:nvGraphicFramePr>
        <p:xfrm>
          <a:off x="1395413" y="2847996"/>
          <a:ext cx="3814502" cy="2150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5" name="Equation" r:id="rId3" imgW="2184400" imgH="1231900" progId="Equation.3">
                  <p:embed/>
                </p:oleObj>
              </mc:Choice>
              <mc:Fallback>
                <p:oleObj name="Equation" r:id="rId3" imgW="21844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5413" y="2847996"/>
                        <a:ext cx="3814502" cy="2150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57037"/>
              </p:ext>
            </p:extLst>
          </p:nvPr>
        </p:nvGraphicFramePr>
        <p:xfrm>
          <a:off x="6656925" y="3715705"/>
          <a:ext cx="17176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6" name="Equation" r:id="rId5" imgW="1054100" imgH="431800" progId="Equation.DSMT4">
                  <p:embed/>
                </p:oleObj>
              </mc:Choice>
              <mc:Fallback>
                <p:oleObj name="Equation" r:id="rId5" imgW="1054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6925" y="3715705"/>
                        <a:ext cx="17176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697" y="3828733"/>
            <a:ext cx="9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w</a:t>
            </a:r>
            <a:r>
              <a:rPr lang="en-US" sz="2000" dirty="0" smtClean="0">
                <a:latin typeface="+mn-lt"/>
              </a:rPr>
              <a:t>here: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21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36701"/>
            <a:ext cx="8688387" cy="180359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new model </a:t>
            </a:r>
            <a:r>
              <a:rPr lang="en-US" dirty="0" smtClean="0"/>
              <a:t>entity (</a:t>
            </a:r>
            <a:r>
              <a:rPr lang="en-US" dirty="0"/>
              <a:t>e.g., class), named </a:t>
            </a:r>
            <a:r>
              <a:rPr lang="en-US" i="1" dirty="0" err="1" smtClean="0"/>
              <a:t>EnsembleModel</a:t>
            </a:r>
            <a:r>
              <a:rPr lang="en-US" dirty="0"/>
              <a:t>, has been </a:t>
            </a:r>
            <a:r>
              <a:rPr lang="en-US" dirty="0" smtClean="0"/>
              <a:t>developed:</a:t>
            </a:r>
          </a:p>
          <a:p>
            <a:pPr lvl="1"/>
            <a:r>
              <a:rPr lang="en-US" dirty="0" smtClean="0"/>
              <a:t>Assemble </a:t>
            </a:r>
            <a:r>
              <a:rPr lang="en-US" dirty="0"/>
              <a:t>multiple models of other </a:t>
            </a:r>
            <a:r>
              <a:rPr lang="en-US" dirty="0" smtClean="0"/>
              <a:t>categories, </a:t>
            </a:r>
            <a:r>
              <a:rPr lang="en-US" dirty="0"/>
              <a:t>identifying the input/output </a:t>
            </a:r>
            <a:r>
              <a:rPr lang="en-US" dirty="0" smtClean="0"/>
              <a:t>connections and the </a:t>
            </a:r>
            <a:r>
              <a:rPr lang="en-US" dirty="0"/>
              <a:t>order of </a:t>
            </a:r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88" y="2768424"/>
            <a:ext cx="5170521" cy="40895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Ensemble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95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35622" y="1675531"/>
            <a:ext cx="4641708" cy="2726823"/>
            <a:chOff x="35624" y="846641"/>
            <a:chExt cx="4641708" cy="2726823"/>
          </a:xfrm>
        </p:grpSpPr>
        <p:grpSp>
          <p:nvGrpSpPr>
            <p:cNvPr id="6" name="Group 5"/>
            <p:cNvGrpSpPr/>
            <p:nvPr/>
          </p:nvGrpSpPr>
          <p:grpSpPr>
            <a:xfrm>
              <a:off x="247475" y="846641"/>
              <a:ext cx="4259490" cy="711331"/>
              <a:chOff x="2084611" y="929418"/>
              <a:chExt cx="4259490" cy="71133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2955390" y="1285330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6987"/>
                  </p:ext>
                </p:extLst>
              </p:nvPr>
            </p:nvGraphicFramePr>
            <p:xfrm>
              <a:off x="208461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07" name="Equation" r:id="rId4" imgW="685800" imgH="520700" progId="Equation.3">
                      <p:embed/>
                    </p:oleObj>
                  </mc:Choice>
                  <mc:Fallback>
                    <p:oleObj name="Equation" r:id="rId4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08461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7854967"/>
                  </p:ext>
                </p:extLst>
              </p:nvPr>
            </p:nvGraphicFramePr>
            <p:xfrm>
              <a:off x="5348105" y="934355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08" name="Equation" r:id="rId6" imgW="698500" imgH="495300" progId="Equation.3">
                      <p:embed/>
                    </p:oleObj>
                  </mc:Choice>
                  <mc:Fallback>
                    <p:oleObj name="Equation" r:id="rId6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348105" y="934355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Group 6"/>
            <p:cNvGrpSpPr/>
            <p:nvPr/>
          </p:nvGrpSpPr>
          <p:grpSpPr>
            <a:xfrm>
              <a:off x="35624" y="1879706"/>
              <a:ext cx="4433543" cy="682883"/>
              <a:chOff x="1890752" y="1764111"/>
              <a:chExt cx="4433543" cy="68288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2966700" y="2121546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ounded Rectangle 27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N-1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9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9814055"/>
                  </p:ext>
                </p:extLst>
              </p:nvPr>
            </p:nvGraphicFramePr>
            <p:xfrm>
              <a:off x="1890752" y="1764111"/>
              <a:ext cx="1064638" cy="637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09" name="Equation" r:id="rId8" imgW="825500" imgH="495300" progId="Equation.3">
                      <p:embed/>
                    </p:oleObj>
                  </mc:Choice>
                  <mc:Fallback>
                    <p:oleObj name="Equation" r:id="rId8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890752" y="1764111"/>
                            <a:ext cx="1064638" cy="63719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639808"/>
                  </p:ext>
                </p:extLst>
              </p:nvPr>
            </p:nvGraphicFramePr>
            <p:xfrm>
              <a:off x="5238197" y="1795155"/>
              <a:ext cx="1086098" cy="6518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10" name="Equation" r:id="rId10" imgW="825500" imgH="495300" progId="Equation.3">
                      <p:embed/>
                    </p:oleObj>
                  </mc:Choice>
                  <mc:Fallback>
                    <p:oleObj name="Equation" r:id="rId10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238197" y="1795155"/>
                            <a:ext cx="1086098" cy="6518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7"/>
            <p:cNvGrpSpPr/>
            <p:nvPr/>
          </p:nvGrpSpPr>
          <p:grpSpPr>
            <a:xfrm>
              <a:off x="148777" y="2909814"/>
              <a:ext cx="4320390" cy="663650"/>
              <a:chOff x="2025697" y="2704023"/>
              <a:chExt cx="4320390" cy="66365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2966700" y="3067661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507582"/>
                  </p:ext>
                </p:extLst>
              </p:nvPr>
            </p:nvGraphicFramePr>
            <p:xfrm>
              <a:off x="2025697" y="2719122"/>
              <a:ext cx="921184" cy="6409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11" name="Equation" r:id="rId12" imgW="749300" imgH="520700" progId="Equation.3">
                      <p:embed/>
                    </p:oleObj>
                  </mc:Choice>
                  <mc:Fallback>
                    <p:oleObj name="Equation" r:id="rId12" imgW="7493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025697" y="2719122"/>
                            <a:ext cx="921184" cy="64093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7602616"/>
                  </p:ext>
                </p:extLst>
              </p:nvPr>
            </p:nvGraphicFramePr>
            <p:xfrm>
              <a:off x="5349007" y="2719122"/>
              <a:ext cx="997080" cy="6485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12" name="Equation" r:id="rId14" imgW="762000" imgH="495300" progId="Equation.DSMT4">
                      <p:embed/>
                    </p:oleObj>
                  </mc:Choice>
                  <mc:Fallback>
                    <p:oleObj name="Equation" r:id="rId14" imgW="7620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49007" y="2719122"/>
                            <a:ext cx="997080" cy="64855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Rounded Rectangle 8"/>
            <p:cNvSpPr/>
            <p:nvPr/>
          </p:nvSpPr>
          <p:spPr>
            <a:xfrm>
              <a:off x="4043929" y="223604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53994" y="921700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6959" y="193660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11062" y="1062127"/>
              <a:ext cx="3866270" cy="848623"/>
              <a:chOff x="811062" y="1062127"/>
              <a:chExt cx="3866270" cy="848623"/>
            </a:xfrm>
          </p:grpSpPr>
          <p:cxnSp>
            <p:nvCxnSpPr>
              <p:cNvPr id="19" name="Straight Connector 18"/>
              <p:cNvCxnSpPr>
                <a:stCxn id="10" idx="3"/>
              </p:cNvCxnSpPr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71999" y="1062127"/>
                <a:ext cx="0" cy="6352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11062" y="1697328"/>
                <a:ext cx="38662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811062" y="1697328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805729" y="2369250"/>
              <a:ext cx="3866270" cy="565840"/>
              <a:chOff x="811062" y="1054236"/>
              <a:chExt cx="3866270" cy="56584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668692" y="1054236"/>
                <a:ext cx="0" cy="3567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811062" y="1406654"/>
                <a:ext cx="385354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11062" y="1406654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ounded Rectangle 13"/>
            <p:cNvSpPr/>
            <p:nvPr/>
          </p:nvSpPr>
          <p:spPr>
            <a:xfrm>
              <a:off x="666959" y="2961379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7668" y="4927174"/>
            <a:ext cx="7702165" cy="1662506"/>
            <a:chOff x="141673" y="4100119"/>
            <a:chExt cx="7702165" cy="1662506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082433" y="4445122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082433" y="5417493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41673" y="4480753"/>
              <a:ext cx="3618330" cy="706394"/>
              <a:chOff x="2343541" y="909697"/>
              <a:chExt cx="3618330" cy="706394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3271829" y="1264213"/>
                <a:ext cx="1686895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Rounded Rectangle 86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679673"/>
                  </p:ext>
                </p:extLst>
              </p:nvPr>
            </p:nvGraphicFramePr>
            <p:xfrm>
              <a:off x="234354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13" name="Equation" r:id="rId16" imgW="685800" imgH="520700" progId="Equation.3">
                      <p:embed/>
                    </p:oleObj>
                  </mc:Choice>
                  <mc:Fallback>
                    <p:oleObj name="Equation" r:id="rId16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4354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185773"/>
                  </p:ext>
                </p:extLst>
              </p:nvPr>
            </p:nvGraphicFramePr>
            <p:xfrm>
              <a:off x="4965875" y="909697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14" name="Equation" r:id="rId17" imgW="698500" imgH="495300" progId="Equation.3">
                      <p:embed/>
                    </p:oleObj>
                  </mc:Choice>
                  <mc:Fallback>
                    <p:oleObj name="Equation" r:id="rId17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965875" y="909697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9" name="Group 68"/>
            <p:cNvGrpSpPr/>
            <p:nvPr/>
          </p:nvGrpSpPr>
          <p:grpSpPr>
            <a:xfrm>
              <a:off x="4142925" y="4100119"/>
              <a:ext cx="3616775" cy="652856"/>
              <a:chOff x="2291080" y="1779637"/>
              <a:chExt cx="3616775" cy="652856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4" name="Object 8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9337434"/>
                  </p:ext>
                </p:extLst>
              </p:nvPr>
            </p:nvGraphicFramePr>
            <p:xfrm>
              <a:off x="2291080" y="1789556"/>
              <a:ext cx="917575" cy="636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15" name="Equation" r:id="rId18" imgW="711200" imgH="495300" progId="Equation.3">
                      <p:embed/>
                    </p:oleObj>
                  </mc:Choice>
                  <mc:Fallback>
                    <p:oleObj name="Equation" r:id="rId18" imgW="7112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2291080" y="1789556"/>
                            <a:ext cx="917575" cy="6365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Object 8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9763173"/>
                  </p:ext>
                </p:extLst>
              </p:nvPr>
            </p:nvGraphicFramePr>
            <p:xfrm>
              <a:off x="4955355" y="1780031"/>
              <a:ext cx="952500" cy="652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16" name="Equation" r:id="rId20" imgW="723900" imgH="495300" progId="Equation.3">
                      <p:embed/>
                    </p:oleObj>
                  </mc:Choice>
                  <mc:Fallback>
                    <p:oleObj name="Equation" r:id="rId20" imgW="7239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4955355" y="1780031"/>
                            <a:ext cx="952500" cy="6524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0" name="Group 69"/>
            <p:cNvGrpSpPr/>
            <p:nvPr/>
          </p:nvGrpSpPr>
          <p:grpSpPr>
            <a:xfrm>
              <a:off x="4124325" y="5074578"/>
              <a:ext cx="3719513" cy="688047"/>
              <a:chOff x="2281942" y="2704023"/>
              <a:chExt cx="3719513" cy="688047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3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1" name="Object 8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741696"/>
                  </p:ext>
                </p:extLst>
              </p:nvPr>
            </p:nvGraphicFramePr>
            <p:xfrm>
              <a:off x="2281942" y="2718970"/>
              <a:ext cx="919163" cy="673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17" name="Equation" r:id="rId22" imgW="711200" imgH="520700" progId="Equation.3">
                      <p:embed/>
                    </p:oleObj>
                  </mc:Choice>
                  <mc:Fallback>
                    <p:oleObj name="Equation" r:id="rId22" imgW="7112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2281942" y="2718970"/>
                            <a:ext cx="919163" cy="673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8589036"/>
                  </p:ext>
                </p:extLst>
              </p:nvPr>
            </p:nvGraphicFramePr>
            <p:xfrm>
              <a:off x="5037842" y="2709445"/>
              <a:ext cx="963613" cy="647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18" name="Equation" r:id="rId24" imgW="736600" imgH="495300" progId="Equation.DSMT4">
                      <p:embed/>
                    </p:oleObj>
                  </mc:Choice>
                  <mc:Fallback>
                    <p:oleObj name="Equation" r:id="rId24" imgW="7366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037842" y="2709445"/>
                            <a:ext cx="963613" cy="647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" name="Rounded Rectangle 70"/>
            <p:cNvSpPr/>
            <p:nvPr/>
          </p:nvSpPr>
          <p:spPr>
            <a:xfrm>
              <a:off x="3315222" y="4558052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652447" y="4182414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637681" y="5136641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3582669" y="4699182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928193" y="4301113"/>
              <a:ext cx="0" cy="3980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928193" y="4301113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3937336" y="4301113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921875" y="5293881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928193" y="4681764"/>
              <a:ext cx="0" cy="6121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Chain of Models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905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56" y="2084551"/>
            <a:ext cx="6645923" cy="42383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Non Linear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11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Outline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RAVEN models: brief overview</a:t>
            </a:r>
          </a:p>
          <a:p>
            <a:endParaRPr lang="en-US" dirty="0" smtClean="0">
              <a:solidFill>
                <a:srgbClr val="3333CC"/>
              </a:solid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Reduced Order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r>
              <a:rPr lang="en-US" dirty="0" smtClean="0"/>
              <a:t>Brief introduction </a:t>
            </a:r>
            <a:endParaRPr lang="en-US" dirty="0"/>
          </a:p>
          <a:p>
            <a:pPr lvl="1"/>
            <a:r>
              <a:rPr lang="en-US" dirty="0" smtClean="0"/>
              <a:t>When we can apply them</a:t>
            </a:r>
          </a:p>
          <a:p>
            <a:pPr lvl="1"/>
            <a:r>
              <a:rPr lang="en-US" dirty="0" smtClean="0"/>
              <a:t>ROMs and RAVEN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3333CC"/>
                </a:solidFill>
              </a:rPr>
              <a:t>Ensemble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3333CC"/>
                </a:solidFill>
              </a:rPr>
              <a:t>Application examples of Reduced Order and Ensemble Modeling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modeling:</a:t>
            </a:r>
            <a:br>
              <a:rPr lang="en-US" b="0" dirty="0" smtClean="0"/>
            </a:br>
            <a:r>
              <a:rPr lang="en-US" b="0" dirty="0" smtClean="0"/>
              <a:t>3 simple 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11"/>
          <a:stretch/>
        </p:blipFill>
        <p:spPr bwMode="auto">
          <a:xfrm>
            <a:off x="4974327" y="3946055"/>
            <a:ext cx="3664405" cy="29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5"/>
          <a:stretch/>
        </p:blipFill>
        <p:spPr bwMode="auto">
          <a:xfrm>
            <a:off x="467886" y="3985593"/>
            <a:ext cx="3663687" cy="28545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179055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boundary conditions: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16198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6" name="Document" r:id="rId5" imgW="6311900" imgH="762000" progId="Word.Document.12">
                  <p:embed/>
                </p:oleObj>
              </mc:Choice>
              <mc:Fallback>
                <p:oleObj name="Document" r:id="rId5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58512"/>
              </p:ext>
            </p:extLst>
          </p:nvPr>
        </p:nvGraphicFramePr>
        <p:xfrm>
          <a:off x="1192213" y="3971303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7" name="Document" r:id="rId7" imgW="6311900" imgH="368300" progId="Word.Document.12">
                  <p:embed/>
                </p:oleObj>
              </mc:Choice>
              <mc:Fallback>
                <p:oleObj name="Document" r:id="rId7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2213" y="3971303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1665928" y="4697411"/>
            <a:ext cx="5670670" cy="1904741"/>
            <a:chOff x="557022" y="2175134"/>
            <a:chExt cx="5670670" cy="1904741"/>
          </a:xfrm>
        </p:grpSpPr>
        <p:grpSp>
          <p:nvGrpSpPr>
            <p:cNvPr id="29" name="Group 28"/>
            <p:cNvGrpSpPr/>
            <p:nvPr/>
          </p:nvGrpSpPr>
          <p:grpSpPr>
            <a:xfrm>
              <a:off x="557022" y="2175134"/>
              <a:ext cx="5670670" cy="1904741"/>
              <a:chOff x="557022" y="2175134"/>
              <a:chExt cx="5670670" cy="1904741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129155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761122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290674" y="3693055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255994"/>
                  </p:ext>
                </p:extLst>
              </p:nvPr>
            </p:nvGraphicFramePr>
            <p:xfrm>
              <a:off x="557022" y="3306763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48" name="Equation" r:id="rId9" imgW="584200" imgH="609600" progId="Equation.3">
                      <p:embed/>
                    </p:oleObj>
                  </mc:Choice>
                  <mc:Fallback>
                    <p:oleObj name="Equation" r:id="rId9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57022" y="3306763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516061"/>
                  </p:ext>
                </p:extLst>
              </p:nvPr>
            </p:nvGraphicFramePr>
            <p:xfrm>
              <a:off x="3386027" y="3580342"/>
              <a:ext cx="161925" cy="225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49" name="Equation" r:id="rId11" imgW="127000" imgH="177800" progId="Equation.3">
                      <p:embed/>
                    </p:oleObj>
                  </mc:Choice>
                  <mc:Fallback>
                    <p:oleObj name="Equation" r:id="rId11" imgW="1270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386027" y="3580342"/>
                            <a:ext cx="161925" cy="225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7" name="Straight Arrow Connector 36"/>
              <p:cNvCxnSpPr/>
              <p:nvPr/>
            </p:nvCxnSpPr>
            <p:spPr>
              <a:xfrm>
                <a:off x="2856414" y="3693055"/>
                <a:ext cx="47156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3648536" y="3693056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4674646" y="2969833"/>
                <a:ext cx="1" cy="38084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40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361216"/>
                  </p:ext>
                </p:extLst>
              </p:nvPr>
            </p:nvGraphicFramePr>
            <p:xfrm>
              <a:off x="4303965" y="2175134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50" name="Equation" r:id="rId13" imgW="584200" imgH="609600" progId="Equation.3">
                      <p:embed/>
                    </p:oleObj>
                  </mc:Choice>
                  <mc:Fallback>
                    <p:oleObj name="Equation" r:id="rId13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303965" y="2175134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1856230"/>
                  </p:ext>
                </p:extLst>
              </p:nvPr>
            </p:nvGraphicFramePr>
            <p:xfrm>
              <a:off x="5695879" y="3547005"/>
              <a:ext cx="531813" cy="258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51" name="Equation" r:id="rId14" imgW="419100" imgH="203200" progId="Equation.3">
                      <p:embed/>
                    </p:oleObj>
                  </mc:Choice>
                  <mc:Fallback>
                    <p:oleObj name="Equation" r:id="rId14" imgW="4191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695879" y="3547005"/>
                            <a:ext cx="531813" cy="258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0" name="Straight Arrow Connector 29"/>
            <p:cNvCxnSpPr/>
            <p:nvPr/>
          </p:nvCxnSpPr>
          <p:spPr>
            <a:xfrm>
              <a:off x="5219790" y="3693056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1263009"/>
                </p:ext>
              </p:extLst>
            </p:nvPr>
          </p:nvGraphicFramePr>
          <p:xfrm>
            <a:off x="1277028" y="3354848"/>
            <a:ext cx="30797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52" name="Equation" r:id="rId16" imgW="241300" imgH="279400" progId="Equation.DSMT4">
                    <p:embed/>
                  </p:oleObj>
                </mc:Choice>
                <mc:Fallback>
                  <p:oleObj name="Equation" r:id="rId16" imgW="2413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77028" y="3354848"/>
                          <a:ext cx="30797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1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174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5121E-6 -3.82762E-6 L 0.00209 -0.425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2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05977" y="4407027"/>
            <a:ext cx="8228064" cy="2343564"/>
            <a:chOff x="-1935024" y="-1"/>
            <a:chExt cx="8170216" cy="2327087"/>
          </a:xfrm>
        </p:grpSpPr>
        <p:pic>
          <p:nvPicPr>
            <p:cNvPr id="3" name="Picture 2" descr="metamodeloutputtestsolu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4" t="8739" r="8835" b="6048"/>
            <a:stretch/>
          </p:blipFill>
          <p:spPr>
            <a:xfrm>
              <a:off x="-1935024" y="0"/>
              <a:ext cx="2689761" cy="2327086"/>
            </a:xfrm>
            <a:prstGeom prst="rect">
              <a:avLst/>
            </a:prstGeom>
          </p:spPr>
        </p:pic>
        <p:pic>
          <p:nvPicPr>
            <p:cNvPr id="4" name="Picture 3" descr="metamodeloutputtestlinearhea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3" t="8264" r="8686" b="5392"/>
            <a:stretch/>
          </p:blipFill>
          <p:spPr>
            <a:xfrm>
              <a:off x="3545432" y="0"/>
              <a:ext cx="2689760" cy="2327086"/>
            </a:xfrm>
            <a:prstGeom prst="rect">
              <a:avLst/>
            </a:prstGeom>
          </p:spPr>
        </p:pic>
        <p:pic>
          <p:nvPicPr>
            <p:cNvPr id="6" name="Picture 5" descr="metamodeloutputtestk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6" t="9333" r="8555" b="6018"/>
            <a:stretch/>
          </p:blipFill>
          <p:spPr>
            <a:xfrm>
              <a:off x="872865" y="-1"/>
              <a:ext cx="2675269" cy="2244845"/>
            </a:xfrm>
            <a:prstGeom prst="rect">
              <a:avLst/>
            </a:prstGeom>
          </p:spPr>
        </p:pic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277472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(solution):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564254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0" name="Document" r:id="rId6" imgW="6311900" imgH="762000" progId="Word.Document.12">
                  <p:embed/>
                </p:oleObj>
              </mc:Choice>
              <mc:Fallback>
                <p:oleObj name="Document" r:id="rId6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59334"/>
              </p:ext>
            </p:extLst>
          </p:nvPr>
        </p:nvGraphicFramePr>
        <p:xfrm>
          <a:off x="1192213" y="3863975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1" name="Document" r:id="rId8" imgW="6311900" imgH="368300" progId="Word.Document.12">
                  <p:embed/>
                </p:oleObj>
              </mc:Choice>
              <mc:Fallback>
                <p:oleObj name="Document" r:id="rId8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213" y="3863975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19874" y="4433445"/>
            <a:ext cx="5541709" cy="2195899"/>
            <a:chOff x="2062957" y="1410291"/>
            <a:chExt cx="5541709" cy="2195899"/>
          </a:xfrm>
        </p:grpSpPr>
        <p:sp>
          <p:nvSpPr>
            <p:cNvPr id="15" name="Rounded Rectangle 14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193594"/>
                </p:ext>
              </p:extLst>
            </p:nvPr>
          </p:nvGraphicFramePr>
          <p:xfrm>
            <a:off x="5272088" y="2501218"/>
            <a:ext cx="53022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2" name="Equation" r:id="rId10" imgW="419100" imgH="279400" progId="Equation.DSMT4">
                    <p:embed/>
                  </p:oleObj>
                </mc:Choice>
                <mc:Fallback>
                  <p:oleObj name="Equation" r:id="rId10" imgW="4191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72088" y="2501218"/>
                          <a:ext cx="53022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2380608"/>
                </p:ext>
              </p:extLst>
            </p:nvPr>
          </p:nvGraphicFramePr>
          <p:xfrm>
            <a:off x="2062957" y="2815499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3" name="Equation" r:id="rId12" imgW="127000" imgH="177800" progId="Equation.3">
                    <p:embed/>
                  </p:oleObj>
                </mc:Choice>
                <mc:Fallback>
                  <p:oleObj name="Equation" r:id="rId12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062957" y="2815499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Straight Arrow Connector 19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325466" y="292821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351576" y="2204990"/>
              <a:ext cx="1" cy="38084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4408772"/>
                </p:ext>
              </p:extLst>
            </p:nvPr>
          </p:nvGraphicFramePr>
          <p:xfrm>
            <a:off x="2980895" y="1410291"/>
            <a:ext cx="741363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4" name="Equation" r:id="rId14" imgW="584200" imgH="609600" progId="Equation.3">
                    <p:embed/>
                  </p:oleObj>
                </mc:Choice>
                <mc:Fallback>
                  <p:oleObj name="Equation" r:id="rId14" imgW="5842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980895" y="1410291"/>
                          <a:ext cx="741363" cy="7731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2333021"/>
                </p:ext>
              </p:extLst>
            </p:nvPr>
          </p:nvGraphicFramePr>
          <p:xfrm>
            <a:off x="4366702" y="2566225"/>
            <a:ext cx="9017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5" name="Equation" r:id="rId16" imgW="711200" imgH="571500" progId="Equation.3">
                    <p:embed/>
                  </p:oleObj>
                </mc:Choice>
                <mc:Fallback>
                  <p:oleObj name="Equation" r:id="rId16" imgW="7112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366702" y="2566225"/>
                          <a:ext cx="901700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75175"/>
                </p:ext>
              </p:extLst>
            </p:nvPr>
          </p:nvGraphicFramePr>
          <p:xfrm>
            <a:off x="7442741" y="2811870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6" name="Equation" r:id="rId18" imgW="127000" imgH="177800" progId="Equation.DSMT4">
                    <p:embed/>
                  </p:oleObj>
                </mc:Choice>
                <mc:Fallback>
                  <p:oleObj name="Equation" r:id="rId18" imgW="127000" imgH="177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442741" y="2811870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Arrow Connector 25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517886" y="3097624"/>
              <a:ext cx="0" cy="5085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119657" y="3606190"/>
              <a:ext cx="540957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119657" y="3097624"/>
              <a:ext cx="0" cy="5085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2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2063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921E-7 -1.81356E-6 L 7.87921E-7 -0.409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0"/>
            <a:ext cx="8420100" cy="2622549"/>
          </a:xfrm>
        </p:spPr>
        <p:txBody>
          <a:bodyPr/>
          <a:lstStyle/>
          <a:p>
            <a:r>
              <a:rPr lang="en-US" dirty="0" smtClean="0"/>
              <a:t>Also codes can be used in the Ensemble modeling.</a:t>
            </a:r>
          </a:p>
          <a:p>
            <a:pPr lvl="1" algn="just"/>
            <a:r>
              <a:rPr lang="en-US" i="1" dirty="0" smtClean="0"/>
              <a:t>EM1: Code, Analytical Bateman</a:t>
            </a:r>
          </a:p>
          <a:p>
            <a:pPr lvl="2" algn="just"/>
            <a:r>
              <a:rPr lang="en-US" dirty="0" smtClean="0"/>
              <a:t>Transmutation</a:t>
            </a:r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1" algn="just"/>
            <a:r>
              <a:rPr lang="en-US" i="1" dirty="0" smtClean="0"/>
              <a:t>EM2: External Model, compute the sum of the final outcomes of EM1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Screen Shot 2016-04-08 at 10.03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7" y="2688160"/>
            <a:ext cx="1896533" cy="975104"/>
          </a:xfrm>
          <a:prstGeom prst="rect">
            <a:avLst/>
          </a:prstGeom>
        </p:spPr>
      </p:pic>
      <p:pic>
        <p:nvPicPr>
          <p:cNvPr id="6" name="Picture 5" descr="Screen Shot 2016-04-08 at 10.19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2379133"/>
            <a:ext cx="2065867" cy="1609071"/>
          </a:xfrm>
          <a:prstGeom prst="rect">
            <a:avLst/>
          </a:prstGeom>
        </p:spPr>
      </p:pic>
      <p:pic>
        <p:nvPicPr>
          <p:cNvPr id="14" name="Picture 13" descr="100-metaModelOutputTestSolution_scatte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3928" r="8044" b="8140"/>
          <a:stretch/>
        </p:blipFill>
        <p:spPr>
          <a:xfrm>
            <a:off x="2450372" y="3508521"/>
            <a:ext cx="4195141" cy="33494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43000" y="4756725"/>
            <a:ext cx="6681173" cy="1416050"/>
            <a:chOff x="1529170" y="2216559"/>
            <a:chExt cx="6681173" cy="1416050"/>
          </a:xfrm>
        </p:grpSpPr>
        <p:sp>
          <p:nvSpPr>
            <p:cNvPr id="9" name="Rounded Rectangle 8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342795"/>
                </p:ext>
              </p:extLst>
            </p:nvPr>
          </p:nvGraphicFramePr>
          <p:xfrm>
            <a:off x="1529170" y="2216559"/>
            <a:ext cx="676275" cy="1416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46" name="Equation" r:id="rId6" imgW="533400" imgH="1117600" progId="Equation.DSMT4">
                    <p:embed/>
                  </p:oleObj>
                </mc:Choice>
                <mc:Fallback>
                  <p:oleObj name="Equation" r:id="rId6" imgW="533400" imgH="1117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29170" y="2216559"/>
                          <a:ext cx="676275" cy="1416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9135416"/>
                </p:ext>
              </p:extLst>
            </p:nvPr>
          </p:nvGraphicFramePr>
          <p:xfrm>
            <a:off x="4584250" y="2301875"/>
            <a:ext cx="581025" cy="125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47" name="Equation" r:id="rId8" imgW="457200" imgH="990600" progId="Equation.DSMT4">
                    <p:embed/>
                  </p:oleObj>
                </mc:Choice>
                <mc:Fallback>
                  <p:oleObj name="Equation" r:id="rId8" imgW="457200" imgH="990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84250" y="2301875"/>
                          <a:ext cx="581025" cy="1254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858069"/>
                </p:ext>
              </p:extLst>
            </p:nvPr>
          </p:nvGraphicFramePr>
          <p:xfrm>
            <a:off x="7449930" y="2747963"/>
            <a:ext cx="760413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48" name="Equation" r:id="rId10" imgW="596900" imgH="279400" progId="Equation.DSMT4">
                    <p:embed/>
                  </p:oleObj>
                </mc:Choice>
                <mc:Fallback>
                  <p:oleObj name="Equation" r:id="rId10" imgW="5969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449930" y="2747963"/>
                          <a:ext cx="760413" cy="350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3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351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051E-6 3.66181E-6 L -0.00139 -0.4469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223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RAVEN </a:t>
            </a:r>
            <a:r>
              <a:rPr lang="en-US" b="0" dirty="0"/>
              <a:t>E</a:t>
            </a:r>
            <a:r>
              <a:rPr lang="en-US" b="0" dirty="0" smtClean="0"/>
              <a:t>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/>
              <a:t>RAVEN examples</a:t>
            </a:r>
            <a:r>
              <a:rPr lang="en-US" b="0" dirty="0" smtClean="0"/>
              <a:t>:</a:t>
            </a:r>
            <a:br>
              <a:rPr lang="en-US" b="0" dirty="0" smtClean="0"/>
            </a:br>
            <a:r>
              <a:rPr lang="en-US" b="0" dirty="0" smtClean="0"/>
              <a:t>ROMs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839937" y="398702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 Modeling </a:t>
            </a:r>
            <a:r>
              <a:rPr lang="en-US" b="0" dirty="0"/>
              <a:t>W</a:t>
            </a:r>
            <a:r>
              <a:rPr lang="en-US" b="0" dirty="0" smtClean="0"/>
              <a:t>ithin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modeling steps that involve ROMs are available in RAVEN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Perform statistical analysis using ROMs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272" y="3070901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43518" y="3094865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49205" y="428966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371958" y="611613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Exercise 1:</a:t>
            </a:r>
            <a:br>
              <a:rPr lang="en-US" b="0" dirty="0" smtClean="0"/>
            </a:br>
            <a:r>
              <a:rPr lang="en-US" b="0" dirty="0" smtClean="0"/>
              <a:t>Create </a:t>
            </a:r>
            <a:r>
              <a:rPr lang="en-US" b="0" dirty="0"/>
              <a:t>a </a:t>
            </a:r>
            <a:r>
              <a:rPr lang="en-US" b="0" dirty="0" smtClean="0"/>
              <a:t>ROM from a database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442902"/>
            <a:ext cx="2245896" cy="430104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4239349" y="300968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9187" y="647984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+mn-lt"/>
              </a:rPr>
              <a:t>ROM_example.xml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427667" y="2540539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87563" y="3680774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Train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409259" y="4838957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Sample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372443" y="5986203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Stat Analysis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239349" y="1873006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4239349" y="4155170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Down Arrow 26"/>
          <p:cNvSpPr/>
          <p:nvPr/>
        </p:nvSpPr>
        <p:spPr bwMode="auto">
          <a:xfrm>
            <a:off x="4239349" y="531251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289677" y="3690349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613154" y="3603113"/>
            <a:ext cx="129387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Truncation parameters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sample_model.xml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68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models: </a:t>
            </a:r>
            <a:br>
              <a:rPr lang="en-US" b="0" dirty="0" smtClean="0"/>
            </a:br>
            <a:r>
              <a:rPr lang="en-US" b="0" dirty="0" smtClean="0"/>
              <a:t>overview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843" y="2795068"/>
            <a:ext cx="8689594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PythonModule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workshop_model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x1,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x2,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x3,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y1,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y2,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y3,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y4,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        y5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10800000">
            <a:off x="2221828" y="3396944"/>
            <a:ext cx="194007" cy="638591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Left Brace 23"/>
          <p:cNvSpPr/>
          <p:nvPr/>
        </p:nvSpPr>
        <p:spPr bwMode="auto">
          <a:xfrm rot="10800000">
            <a:off x="2221826" y="4051079"/>
            <a:ext cx="194007" cy="101131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545300" y="3540726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variables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545300" y="4447970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variables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>
            <a:off x="7410139" y="3306935"/>
            <a:ext cx="218983" cy="384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6288139" y="3691511"/>
            <a:ext cx="2157904" cy="6664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File name: </a:t>
            </a:r>
            <a:r>
              <a:rPr lang="en-US" sz="1600" dirty="0" err="1" smtClean="0">
                <a:latin typeface="+mj-lt"/>
              </a:rPr>
              <a:t>workshop_model.py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7352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2582366"/>
            <a:ext cx="914400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Grid_function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name=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'x1'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normal_trunc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'x2'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normal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1.5 2.5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'x3'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uniform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5’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1.0 4.0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7" name="Straight Arrow Connector 26"/>
          <p:cNvCxnSpPr>
            <a:stCxn id="28" idx="0"/>
          </p:cNvCxnSpPr>
          <p:nvPr/>
        </p:nvCxnSpPr>
        <p:spPr bwMode="auto">
          <a:xfrm flipV="1">
            <a:off x="4747604" y="2750391"/>
            <a:ext cx="765999" cy="251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409016" y="3001886"/>
            <a:ext cx="8677175" cy="895215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58881" y="2396967"/>
            <a:ext cx="172516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&lt;variable name&gt;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&lt;distribution&gt;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&lt;grid points&gt;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4059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7400" y="2905101"/>
            <a:ext cx="47092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'Data1'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OutputPlaceHolder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inputPlaceHolder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y1,y2,y3,y4,y5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5879200" y="3462338"/>
            <a:ext cx="549870" cy="6547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6547824" y="3052125"/>
            <a:ext cx="172516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</a:t>
            </a:r>
            <a:r>
              <a:rPr lang="en-US" sz="1600" dirty="0" err="1" smtClean="0">
                <a:latin typeface="+mj-lt"/>
              </a:rPr>
              <a:t>DataObjects</a:t>
            </a:r>
            <a:r>
              <a:rPr lang="en-US" sz="1600" dirty="0" smtClean="0">
                <a:latin typeface="+mj-lt"/>
              </a:rPr>
              <a:t>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&lt;Inputs&gt;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&lt;Output&gt;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659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351442" y="1810446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546183" y="5056894"/>
            <a:ext cx="1725169" cy="92195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Step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2947165" y="524796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2947165" y="5520181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2947165" y="575981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5271352" y="5247964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5271352" y="5759814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1792558" y="5056894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Model file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792558" y="5316146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Model info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792558" y="5568107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Sampler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70370" y="5062151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Database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870370" y="5573364"/>
            <a:ext cx="1377740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DataObjects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2292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FirstMRun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TimePoint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PythonModule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Grid_function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Databases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OutStreamManager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'Print'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OutStreamManager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plotResponseFunction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</p:spTree>
    <p:extLst>
      <p:ext uri="{BB962C8B-B14F-4D97-AF65-F5344CB8AC3E}">
        <p14:creationId xmlns:p14="http://schemas.microsoft.com/office/powerpoint/2010/main" val="153327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962489"/>
            <a:ext cx="2245896" cy="721895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27667" y="4200362"/>
            <a:ext cx="2245896" cy="721895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</a:t>
            </a:r>
            <a:r>
              <a:rPr lang="en-US" sz="2000" baseline="0" dirty="0" smtClean="0">
                <a:latin typeface="+mn-lt"/>
              </a:rPr>
              <a:t>ample ROM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4272086" y="3251209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563" y="268438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7667" y="4922257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</a:t>
            </a:r>
            <a:r>
              <a:rPr lang="en-US" sz="1400" dirty="0" err="1" smtClean="0">
                <a:latin typeface="+mn-lt"/>
              </a:rPr>
              <a:t>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161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normal_trunc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&lt;mean&gt;</a:t>
            </a:r>
            <a:r>
              <a:rPr lang="en-US" sz="1400" dirty="0">
                <a:latin typeface="Courier"/>
                <a:cs typeface="Courier"/>
              </a:rPr>
              <a:t>0.5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&lt;sigma&gt;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0.1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&lt;/Normal&gt;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'normal'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&lt;mean&gt;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2.0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&lt;sigma&gt;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&lt;/Normal&gt;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'uniform'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4.0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289677" y="3690349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613154" y="3603113"/>
            <a:ext cx="129387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Truncation parameters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327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2558" y="2868608"/>
            <a:ext cx="5557204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ROM4'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&lt;Target&gt;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&lt;p&gt;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30281" y="3881410"/>
            <a:ext cx="2256519" cy="7048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Multi-dimensional interpolator (</a:t>
            </a:r>
            <a:r>
              <a:rPr lang="en-US" sz="1600" dirty="0" smtClean="0">
                <a:latin typeface="Courier"/>
                <a:cs typeface="Courier"/>
              </a:rPr>
              <a:t>CROW</a:t>
            </a:r>
            <a:r>
              <a:rPr lang="en-US" sz="1600" dirty="0" smtClean="0">
                <a:latin typeface="+mj-lt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5855788" y="3441700"/>
            <a:ext cx="433388" cy="715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118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458367"/>
            <a:ext cx="914400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Grid_ROM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'x1'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normal_trunc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10’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x2’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normal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10’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1.5 2.5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x3’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uniform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'value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'10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1.0 4.0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009168" y="5907437"/>
            <a:ext cx="1252309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Finer grid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6430281" y="5714125"/>
            <a:ext cx="544255" cy="36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656052" y="3144224"/>
            <a:ext cx="1921381" cy="2569901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709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45" y="2386511"/>
            <a:ext cx="8556909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filename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'out_db.h5'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'path2DB/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DBStorage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/'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  <a:p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outROM_y4'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'Data1'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OutputPlaceHolder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595409" y="3101627"/>
            <a:ext cx="2255045" cy="72142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Database containing training dataset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5317288" y="2983602"/>
            <a:ext cx="966214" cy="478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5363077" y="4081220"/>
            <a:ext cx="2091391" cy="44806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Training </a:t>
            </a:r>
            <a:r>
              <a:rPr lang="en-US" sz="1600" dirty="0" err="1" smtClean="0">
                <a:latin typeface="+mj-lt"/>
              </a:rPr>
              <a:t>DataObject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3981130" y="3951256"/>
            <a:ext cx="1209457" cy="3539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363077" y="4753077"/>
            <a:ext cx="2820808" cy="44806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ROM generated </a:t>
            </a:r>
            <a:r>
              <a:rPr lang="en-US" sz="1600" dirty="0" err="1" smtClean="0">
                <a:latin typeface="+mj-lt"/>
              </a:rPr>
              <a:t>DataObject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3981130" y="4753077"/>
            <a:ext cx="1209457" cy="165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180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05" y="2659302"/>
            <a:ext cx="857959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'extract_data4'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'Databases'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'rom_trainer4'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'Models'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'ROM'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’RunRom4'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Data1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'Models' 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’ROM’  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'Samplers'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Grid_ROM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/Sampler&gt;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outROM_y4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51442" y="1810446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529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6"/>
            <a:ext cx="8231187" cy="4394329"/>
          </a:xfrm>
        </p:spPr>
        <p:txBody>
          <a:bodyPr/>
          <a:lstStyle/>
          <a:p>
            <a:pPr algn="just"/>
            <a:r>
              <a:rPr lang="en-US" dirty="0" smtClean="0"/>
              <a:t>RAVEN categorizes in its Models entity the following sub-entities:</a:t>
            </a:r>
          </a:p>
          <a:p>
            <a:pPr lvl="1" algn="just"/>
            <a:r>
              <a:rPr lang="en-US" dirty="0" smtClean="0"/>
              <a:t>Codes:</a:t>
            </a:r>
          </a:p>
          <a:p>
            <a:pPr lvl="2" algn="just"/>
            <a:r>
              <a:rPr lang="en-US" dirty="0" smtClean="0"/>
              <a:t>Aimed to interface with physical codes (e.g. RELAP5-3D, etc.)</a:t>
            </a:r>
          </a:p>
          <a:p>
            <a:pPr lvl="1" algn="just"/>
            <a:r>
              <a:rPr lang="en-US" dirty="0" smtClean="0"/>
              <a:t>ROMs:</a:t>
            </a:r>
          </a:p>
          <a:p>
            <a:pPr lvl="2" algn="just"/>
            <a:r>
              <a:rPr lang="en-US" dirty="0" smtClean="0"/>
              <a:t>Aimed to emulate the response of a system based on a simplified mathematical representation</a:t>
            </a:r>
          </a:p>
          <a:p>
            <a:pPr lvl="1" algn="just"/>
            <a:r>
              <a:rPr lang="en-US" dirty="0" smtClean="0"/>
              <a:t>External Models:</a:t>
            </a:r>
          </a:p>
          <a:p>
            <a:pPr lvl="2" algn="just"/>
            <a:r>
              <a:rPr lang="en-US" dirty="0" smtClean="0"/>
              <a:t>Aimed to provide to the user an easy way to implement sets of equations directly in RAVEN</a:t>
            </a:r>
          </a:p>
          <a:p>
            <a:pPr lvl="1" algn="just"/>
            <a:r>
              <a:rPr lang="en-US" dirty="0" smtClean="0"/>
              <a:t>Post-Processors:</a:t>
            </a:r>
          </a:p>
          <a:p>
            <a:pPr lvl="2" algn="just"/>
            <a:r>
              <a:rPr lang="en-US" dirty="0" smtClean="0"/>
              <a:t>Aimed to analyze the generated datasets (e.g. Statistical moments, Data Mining, etc.)</a:t>
            </a:r>
          </a:p>
          <a:p>
            <a:pPr lvl="1" algn="just"/>
            <a:r>
              <a:rPr lang="en-US" dirty="0" smtClean="0"/>
              <a:t>Ensemble Models:</a:t>
            </a:r>
            <a:endParaRPr lang="en-US" dirty="0"/>
          </a:p>
          <a:p>
            <a:pPr lvl="2" algn="just"/>
            <a:r>
              <a:rPr lang="en-US" dirty="0"/>
              <a:t>Aimed to </a:t>
            </a:r>
            <a:r>
              <a:rPr lang="en-US" dirty="0" smtClean="0"/>
              <a:t>assemble multiple models</a:t>
            </a: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RAVEN models: a quick introduction</a:t>
            </a:r>
            <a:endParaRPr lang="en-US" b="0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62540" y="2870183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2540" y="5562261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 descr="plot_rsy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2" r="11278"/>
          <a:stretch/>
        </p:blipFill>
        <p:spPr>
          <a:xfrm>
            <a:off x="0" y="1435478"/>
            <a:ext cx="4575780" cy="4855411"/>
          </a:xfrm>
          <a:prstGeom prst="rect">
            <a:avLst/>
          </a:prstGeom>
        </p:spPr>
      </p:pic>
      <p:pic>
        <p:nvPicPr>
          <p:cNvPr id="8" name="Picture 7" descr="plot_rom_rsy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1904"/>
          <a:stretch/>
        </p:blipFill>
        <p:spPr>
          <a:xfrm>
            <a:off x="4575780" y="1410402"/>
            <a:ext cx="4568220" cy="48908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441270" y="5826087"/>
            <a:ext cx="957487" cy="302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826947" y="6256714"/>
            <a:ext cx="1609928" cy="418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Inputs: x</a:t>
            </a:r>
            <a:r>
              <a:rPr lang="en-US" sz="1600" baseline="-25000" dirty="0" smtClean="0">
                <a:latin typeface="+mj-lt"/>
              </a:rPr>
              <a:t>1</a:t>
            </a:r>
            <a:r>
              <a:rPr lang="en-US" sz="1600" dirty="0" smtClean="0">
                <a:latin typeface="+mj-lt"/>
              </a:rPr>
              <a:t>, x</a:t>
            </a:r>
            <a:r>
              <a:rPr lang="en-US" sz="1600" baseline="-25000" dirty="0" smtClean="0">
                <a:latin typeface="+mj-lt"/>
              </a:rPr>
              <a:t>2</a:t>
            </a:r>
            <a:r>
              <a:rPr lang="en-US" sz="1600" dirty="0" smtClean="0">
                <a:latin typeface="+mj-lt"/>
              </a:rPr>
              <a:t>, x</a:t>
            </a:r>
            <a:r>
              <a:rPr lang="en-US" sz="1600" baseline="-25000" dirty="0" smtClean="0">
                <a:latin typeface="+mj-lt"/>
              </a:rPr>
              <a:t>3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551157" y="5513615"/>
            <a:ext cx="331383" cy="6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2882540" y="5513615"/>
            <a:ext cx="917171" cy="6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2538642" y="1661559"/>
            <a:ext cx="1190518" cy="418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Output: y</a:t>
            </a:r>
            <a:r>
              <a:rPr lang="en-US" sz="1600" baseline="-25000" dirty="0">
                <a:latin typeface="+mj-lt"/>
              </a:rPr>
              <a:t>3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315928" y="2177223"/>
            <a:ext cx="120947" cy="3527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6343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1109534"/>
          </a:xfrm>
        </p:spPr>
        <p:txBody>
          <a:bodyPr/>
          <a:lstStyle/>
          <a:p>
            <a:pPr algn="ctr"/>
            <a:r>
              <a:rPr lang="en-US" b="0" dirty="0" smtClean="0"/>
              <a:t>Thank you</a:t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Questions?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5613" y="3089696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algn="ctr"/>
            <a:r>
              <a:rPr lang="en-US" b="0" dirty="0" smtClean="0"/>
              <a:t>Reduced Order Modeling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080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1956534" y="4376654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 </a:t>
            </a:r>
            <a:r>
              <a:rPr lang="en-US" b="0" dirty="0"/>
              <a:t>Q</a:t>
            </a:r>
            <a:r>
              <a:rPr lang="en-US" b="0" dirty="0" smtClean="0"/>
              <a:t>uick </a:t>
            </a:r>
            <a:r>
              <a:rPr lang="en-US" b="0" dirty="0"/>
              <a:t>I</a:t>
            </a:r>
            <a:r>
              <a:rPr lang="en-US" b="0" dirty="0" smtClean="0"/>
              <a:t>ntroduction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44231"/>
              </p:ext>
            </p:extLst>
          </p:nvPr>
        </p:nvGraphicFramePr>
        <p:xfrm>
          <a:off x="3142863" y="2424960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" name="Equation" r:id="rId4" imgW="635000" imgH="241300" progId="Equation.3">
                  <p:embed/>
                </p:oleObj>
              </mc:Choice>
              <mc:Fallback>
                <p:oleObj name="Equation" r:id="rId4" imgW="635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863" y="2424960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205766"/>
              </p:ext>
            </p:extLst>
          </p:nvPr>
        </p:nvGraphicFramePr>
        <p:xfrm>
          <a:off x="4481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" name="Equation" r:id="rId6" imgW="609600" imgH="177800" progId="Equation.3">
                  <p:embed/>
                </p:oleObj>
              </mc:Choice>
              <mc:Fallback>
                <p:oleObj name="Equation" r:id="rId6" imgW="609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81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4555818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5703547" y="1450403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n-lt"/>
              </a:rPr>
              <a:t>Output: Simulation outcome (success/failure, max clad temperature)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95492"/>
              </p:ext>
            </p:extLst>
          </p:nvPr>
        </p:nvGraphicFramePr>
        <p:xfrm>
          <a:off x="3763987" y="3741990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" name="Equation" r:id="rId8" imgW="1727200" imgH="241300" progId="Equation.3">
                  <p:embed/>
                </p:oleObj>
              </mc:Choice>
              <mc:Fallback>
                <p:oleObj name="Equation" r:id="rId8" imgW="1727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3987" y="3741990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87815" y="37314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20008" y="589728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75115" y="583006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95481" y="512002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87352" y="517484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62023" y="5766989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42863" y="5296437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5898" y="586987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33016" y="545361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922254"/>
              </p:ext>
            </p:extLst>
          </p:nvPr>
        </p:nvGraphicFramePr>
        <p:xfrm>
          <a:off x="1047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6" name="Equation" r:id="rId10" imgW="660400" imgH="241300" progId="Equation.3">
                  <p:embed/>
                </p:oleObj>
              </mc:Choice>
              <mc:Fallback>
                <p:oleObj name="Equation" r:id="rId10" imgW="66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7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1796535" y="4790531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218194"/>
              </p:ext>
            </p:extLst>
          </p:nvPr>
        </p:nvGraphicFramePr>
        <p:xfrm>
          <a:off x="5350717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7" name="Equation" r:id="rId12" imgW="342900" imgH="203200" progId="Equation.3">
                  <p:embed/>
                </p:oleObj>
              </mc:Choice>
              <mc:Fallback>
                <p:oleObj name="Equation" r:id="rId12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50717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Left Brace 37"/>
          <p:cNvSpPr/>
          <p:nvPr/>
        </p:nvSpPr>
        <p:spPr bwMode="auto">
          <a:xfrm>
            <a:off x="2352492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14947" y="2437289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DataObjects</a:t>
            </a:r>
            <a:endParaRPr lang="en-US" sz="16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Point</a:t>
            </a:r>
            <a:r>
              <a:rPr lang="en-US" sz="1600" dirty="0" err="1" smtClean="0">
                <a:latin typeface="+mj-lt"/>
              </a:rPr>
              <a:t>Set</a:t>
            </a:r>
            <a:r>
              <a:rPr lang="en-US" sz="1600" dirty="0" smtClean="0">
                <a:latin typeface="+mj-lt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844267"/>
              </p:ext>
            </p:extLst>
          </p:nvPr>
        </p:nvGraphicFramePr>
        <p:xfrm>
          <a:off x="3097062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" name="Equation" r:id="rId14" imgW="342900" imgH="203200" progId="Equation.DSMT4">
                  <p:embed/>
                </p:oleObj>
              </mc:Choice>
              <mc:Fallback>
                <p:oleObj name="Equation" r:id="rId14" imgW="342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97062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4281767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ROMs: a </a:t>
            </a:r>
            <a:r>
              <a:rPr lang="en-US" b="0" dirty="0" smtClean="0"/>
              <a:t>Quick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 we are trying to </a:t>
            </a:r>
            <a:r>
              <a:rPr lang="en-US" dirty="0" smtClean="0">
                <a:solidFill>
                  <a:srgbClr val="3366FF"/>
                </a:solidFill>
              </a:rPr>
              <a:t>reduce the complexity </a:t>
            </a:r>
            <a:r>
              <a:rPr lang="en-US" dirty="0" smtClean="0"/>
              <a:t>of the original model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 smtClean="0">
                <a:solidFill>
                  <a:srgbClr val="3366FF"/>
                </a:solidFill>
              </a:rPr>
              <a:t>faster computation </a:t>
            </a:r>
            <a:r>
              <a:rPr lang="en-US" dirty="0" smtClean="0"/>
              <a:t>of the output variable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Presence of </a:t>
            </a:r>
            <a:r>
              <a:rPr lang="en-US" dirty="0" smtClean="0">
                <a:solidFill>
                  <a:srgbClr val="3366FF"/>
                </a:solidFill>
              </a:rPr>
              <a:t>error</a:t>
            </a:r>
            <a:r>
              <a:rPr lang="en-US" dirty="0" smtClean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852675"/>
              </p:ext>
            </p:extLst>
          </p:nvPr>
        </p:nvGraphicFramePr>
        <p:xfrm>
          <a:off x="1647415" y="2561036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Equation" r:id="rId3" imgW="1727200" imgH="241300" progId="Equation.DSMT4">
                  <p:embed/>
                </p:oleObj>
              </mc:Choice>
              <mc:Fallback>
                <p:oleObj name="Equation" r:id="rId3" imgW="1727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7415" y="2561036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63812" y="254676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5128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Original data (e.g.,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RELAP5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4281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ROM (e.g., </a:t>
            </a:r>
            <a:r>
              <a:rPr lang="en-US" sz="1600" dirty="0" smtClean="0">
                <a:latin typeface="+mn-lt"/>
              </a:rPr>
              <a:t>quadratic </a:t>
            </a:r>
            <a:r>
              <a:rPr lang="en-US" sz="1600" dirty="0" err="1" smtClean="0">
                <a:latin typeface="+mn-lt"/>
              </a:rPr>
              <a:t>regressor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07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Classes of ROMs</a:t>
            </a:r>
            <a:endParaRPr lang="en-US" b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Model-Based </a:t>
            </a:r>
          </a:p>
          <a:p>
            <a:pPr lvl="1"/>
            <a:r>
              <a:rPr lang="en-US" dirty="0" smtClean="0"/>
              <a:t>Prediction is performed using a blend of </a:t>
            </a:r>
            <a:r>
              <a:rPr lang="en-US" dirty="0" smtClean="0">
                <a:solidFill>
                  <a:srgbClr val="3366FF"/>
                </a:solidFill>
              </a:rPr>
              <a:t>interpolation and regression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 </a:t>
            </a:r>
          </a:p>
          <a:p>
            <a:pPr lvl="2"/>
            <a:r>
              <a:rPr lang="en-US" dirty="0" smtClean="0"/>
              <a:t>Gaussian Process Models (GPMs)</a:t>
            </a:r>
          </a:p>
          <a:p>
            <a:pPr lvl="2"/>
            <a:r>
              <a:rPr lang="en-US" dirty="0" smtClean="0"/>
              <a:t>Spline interpolator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Data-Based</a:t>
            </a:r>
            <a:endParaRPr lang="en-US" dirty="0" smtClean="0"/>
          </a:p>
          <a:p>
            <a:pPr lvl="1"/>
            <a:r>
              <a:rPr lang="en-US" dirty="0" smtClean="0"/>
              <a:t>Prediction is performed by solely considering the input data by using </a:t>
            </a:r>
            <a:r>
              <a:rPr lang="en-US" dirty="0" smtClean="0">
                <a:solidFill>
                  <a:srgbClr val="3366FF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searching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Nearest neighbor 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Applications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ROM</a:t>
            </a:r>
          </a:p>
          <a:p>
            <a:pPr marL="915987" lvl="2" indent="0"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instead of the original model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 smtClean="0"/>
              <a:t>Uncertainty quantification / Sensitivity analysis</a:t>
            </a:r>
            <a:endParaRPr lang="en-US" dirty="0"/>
          </a:p>
          <a:p>
            <a:pPr lvl="1"/>
            <a:r>
              <a:rPr lang="en-US" dirty="0"/>
              <a:t>Probabilistic </a:t>
            </a:r>
            <a:r>
              <a:rPr lang="en-US" dirty="0" smtClean="0"/>
              <a:t>Risk Analysis (PRA)</a:t>
            </a:r>
            <a:endParaRPr lang="en-US" dirty="0"/>
          </a:p>
          <a:p>
            <a:pPr lvl="1"/>
            <a:r>
              <a:rPr lang="en-US" dirty="0" smtClean="0"/>
              <a:t>Accelerator for stochastic analysis (adaptive sampling)</a:t>
            </a:r>
          </a:p>
          <a:p>
            <a:pPr lvl="1"/>
            <a:r>
              <a:rPr lang="en-US" dirty="0" smtClean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9219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Input x</a:t>
            </a:r>
            <a:endParaRPr lang="en-US" sz="1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Output y</a:t>
            </a:r>
            <a:endParaRPr lang="en-US" sz="1600" dirty="0">
              <a:latin typeface="+mn-l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417979"/>
              </p:ext>
            </p:extLst>
          </p:nvPr>
        </p:nvGraphicFramePr>
        <p:xfrm>
          <a:off x="3132138" y="2492375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Equation" r:id="rId4" imgW="647700" imgH="165100" progId="Equation.DSMT4">
                  <p:embed/>
                </p:oleObj>
              </mc:Choice>
              <mc:Fallback>
                <p:oleObj name="Equation" r:id="rId4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2138" y="2492375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3706643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25463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7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21586</TotalTime>
  <Words>2534</Words>
  <Application>Microsoft Macintosh PowerPoint</Application>
  <PresentationFormat>On-screen Show (4:3)</PresentationFormat>
  <Paragraphs>528</Paragraphs>
  <Slides>41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Default Design</vt:lpstr>
      <vt:lpstr>Equation</vt:lpstr>
      <vt:lpstr>Document</vt:lpstr>
      <vt:lpstr>Reduced Order and Ensemble Modeling</vt:lpstr>
      <vt:lpstr>Outline</vt:lpstr>
      <vt:lpstr>RAVEN models:  overview</vt:lpstr>
      <vt:lpstr>RAVEN models: a quick introduction</vt:lpstr>
      <vt:lpstr>PowerPoint Presentation</vt:lpstr>
      <vt:lpstr>ROMs: a Quick Introduction</vt:lpstr>
      <vt:lpstr>ROMs: a Quick Introduction</vt:lpstr>
      <vt:lpstr>Classes of ROMs</vt:lpstr>
      <vt:lpstr>ROMs: Applications</vt:lpstr>
      <vt:lpstr>ROMs Available in RAVEN</vt:lpstr>
      <vt:lpstr>Scikit-Learn Library</vt:lpstr>
      <vt:lpstr>Scikit-Learn Library</vt:lpstr>
      <vt:lpstr>Scikit-Learn Library</vt:lpstr>
      <vt:lpstr>Multi-Dimensional Interpolators</vt:lpstr>
      <vt:lpstr>Multi-Dimensional Interpolators</vt:lpstr>
      <vt:lpstr>RAVEN ensemble modeling</vt:lpstr>
      <vt:lpstr>Ensemble Model</vt:lpstr>
      <vt:lpstr>PowerPoint Presentation</vt:lpstr>
      <vt:lpstr>PowerPoint Presentation</vt:lpstr>
      <vt:lpstr>RAVEN ensemble modeling: 3 simple examples</vt:lpstr>
      <vt:lpstr>PowerPoint Presentation</vt:lpstr>
      <vt:lpstr>PowerPoint Presentation</vt:lpstr>
      <vt:lpstr>PowerPoint Presentation</vt:lpstr>
      <vt:lpstr>RAVEN Examples</vt:lpstr>
      <vt:lpstr>RAVEN examples: ROMs</vt:lpstr>
      <vt:lpstr>ROM Modeling Within RAVEN</vt:lpstr>
      <vt:lpstr>Exercise 1: Create a ROM from a database</vt:lpstr>
      <vt:lpstr>Workflow</vt:lpstr>
      <vt:lpstr>Sample a Model and Create a Database</vt:lpstr>
      <vt:lpstr>Sample a Model and Create a Database</vt:lpstr>
      <vt:lpstr>Sample a Model and Create a Database</vt:lpstr>
      <vt:lpstr>Sample a Model and Create a Database</vt:lpstr>
      <vt:lpstr>Sample a Model and Create a Database</vt:lpstr>
      <vt:lpstr>Workflow</vt:lpstr>
      <vt:lpstr>Train and Sample a ROM</vt:lpstr>
      <vt:lpstr>Train and Sample a ROM</vt:lpstr>
      <vt:lpstr>Train and Sample a ROM</vt:lpstr>
      <vt:lpstr>Train and Sample a ROM</vt:lpstr>
      <vt:lpstr>Train and Sample a ROM</vt:lpstr>
      <vt:lpstr>Train and Sample a ROM</vt:lpstr>
      <vt:lpstr>Thank you  Questions?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Andrea Alfonsi</cp:lastModifiedBy>
  <cp:revision>536</cp:revision>
  <cp:lastPrinted>2001-05-07T20:21:30Z</cp:lastPrinted>
  <dcterms:created xsi:type="dcterms:W3CDTF">1999-10-26T20:37:18Z</dcterms:created>
  <dcterms:modified xsi:type="dcterms:W3CDTF">2016-04-29T22:23:19Z</dcterms:modified>
</cp:coreProperties>
</file>